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7" r:id="rId5"/>
    <p:sldId id="298" r:id="rId6"/>
    <p:sldId id="299" r:id="rId7"/>
    <p:sldId id="304" r:id="rId8"/>
    <p:sldId id="297" r:id="rId9"/>
    <p:sldId id="303" r:id="rId10"/>
    <p:sldId id="282" r:id="rId11"/>
    <p:sldId id="305" r:id="rId12"/>
    <p:sldId id="306" r:id="rId13"/>
    <p:sldId id="284" r:id="rId14"/>
    <p:sldId id="313" r:id="rId15"/>
    <p:sldId id="280" r:id="rId16"/>
    <p:sldId id="302" r:id="rId17"/>
    <p:sldId id="307" r:id="rId18"/>
    <p:sldId id="283" r:id="rId19"/>
    <p:sldId id="310" r:id="rId20"/>
    <p:sldId id="308" r:id="rId21"/>
    <p:sldId id="309" r:id="rId22"/>
    <p:sldId id="311" r:id="rId23"/>
    <p:sldId id="312" r:id="rId24"/>
    <p:sldId id="314" r:id="rId25"/>
    <p:sldId id="32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6" autoAdjust="0"/>
    <p:restoredTop sz="94131" autoAdjust="0"/>
  </p:normalViewPr>
  <p:slideViewPr>
    <p:cSldViewPr snapToGrid="0">
      <p:cViewPr varScale="1">
        <p:scale>
          <a:sx n="103" d="100"/>
          <a:sy n="103" d="100"/>
        </p:scale>
        <p:origin x="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1779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545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1387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03520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593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08171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3731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8362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5535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911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1453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29040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4295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92829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48799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06695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666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18497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9778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38796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34649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9/18/23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b="1" dirty="0"/>
              <a:t>Hash Table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</a:t>
            </a:r>
            <a:r>
              <a:rPr lang="en-PH" sz="2000" dirty="0" err="1"/>
              <a:t>Ponio</a:t>
            </a:r>
            <a:r>
              <a:rPr lang="en-PH" sz="2000" dirty="0"/>
              <a:t>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Hashing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 Hashing is a technique of mapping a large set of arbitrary data to tabular indexes using a hash function.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algn="l"/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92278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Function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A function that is used to both map and retrieve data in a hash table.</a:t>
            </a:r>
          </a:p>
          <a:p>
            <a:pPr algn="l"/>
            <a:endParaRPr lang="en-US" sz="3000" dirty="0"/>
          </a:p>
          <a:p>
            <a:pPr algn="l"/>
            <a:endParaRPr lang="en-US" sz="3000" dirty="0"/>
          </a:p>
          <a:p>
            <a:pPr algn="l"/>
            <a:endParaRPr lang="en-US" sz="3000" dirty="0"/>
          </a:p>
          <a:p>
            <a:pPr algn="l"/>
            <a:endParaRPr lang="en-US" sz="3000" dirty="0"/>
          </a:p>
          <a:p>
            <a:pPr algn="l"/>
            <a:endParaRPr lang="en-US" sz="3000" dirty="0"/>
          </a:p>
          <a:p>
            <a:pPr algn="l"/>
            <a:endParaRPr lang="en-US" sz="3000" dirty="0"/>
          </a:p>
          <a:p>
            <a:pPr algn="l"/>
            <a:endParaRPr lang="en-US" sz="3000" dirty="0"/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64552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Hashing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5" name="Picture 4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6FB26E13-D1E9-F335-8BD5-31E835169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2280585"/>
            <a:ext cx="47434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65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sz="6000" b="1" dirty="0"/>
              <a:t>Sorting Hat Hash Function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</p:txBody>
      </p:sp>
      <p:pic>
        <p:nvPicPr>
          <p:cNvPr id="30" name="Picture 29" descr="Logo, icon, company name&#10;&#10;Description automatically generated">
            <a:extLst>
              <a:ext uri="{FF2B5EF4-FFF2-40B4-BE49-F238E27FC236}">
                <a16:creationId xmlns:a16="http://schemas.microsoft.com/office/drawing/2014/main" id="{2E78758C-C0C8-318B-6908-4BC849FAC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370" y="1548116"/>
            <a:ext cx="738716" cy="738716"/>
          </a:xfrm>
          <a:prstGeom prst="rect">
            <a:avLst/>
          </a:prstGeom>
        </p:spPr>
      </p:pic>
      <p:pic>
        <p:nvPicPr>
          <p:cNvPr id="32" name="Picture 31" descr="Logo, icon&#10;&#10;Description automatically generated">
            <a:extLst>
              <a:ext uri="{FF2B5EF4-FFF2-40B4-BE49-F238E27FC236}">
                <a16:creationId xmlns:a16="http://schemas.microsoft.com/office/drawing/2014/main" id="{E5DBD8DF-B28E-DF04-40AA-70F495354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300" y="2765100"/>
            <a:ext cx="734393" cy="734393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5C77F7E7-4E10-9904-FFAF-0C9264F48B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92" y="3820079"/>
            <a:ext cx="734394" cy="734394"/>
          </a:xfrm>
          <a:prstGeom prst="rect">
            <a:avLst/>
          </a:prstGeom>
        </p:spPr>
      </p:pic>
      <p:pic>
        <p:nvPicPr>
          <p:cNvPr id="36" name="Picture 35" descr="Logo, icon, company name&#10;&#10;Description automatically generated">
            <a:extLst>
              <a:ext uri="{FF2B5EF4-FFF2-40B4-BE49-F238E27FC236}">
                <a16:creationId xmlns:a16="http://schemas.microsoft.com/office/drawing/2014/main" id="{BFAC2B30-F9FF-BBCF-0EAC-0C47E7CE0F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298" y="4886980"/>
            <a:ext cx="734395" cy="734395"/>
          </a:xfrm>
          <a:prstGeom prst="rect">
            <a:avLst/>
          </a:prstGeom>
        </p:spPr>
      </p:pic>
      <p:pic>
        <p:nvPicPr>
          <p:cNvPr id="40" name="Picture 39" descr="A picture containing footwear&#10;&#10;Description automatically generated">
            <a:extLst>
              <a:ext uri="{FF2B5EF4-FFF2-40B4-BE49-F238E27FC236}">
                <a16:creationId xmlns:a16="http://schemas.microsoft.com/office/drawing/2014/main" id="{F21F563F-163A-41B4-F357-3D66925784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1" y="1554670"/>
            <a:ext cx="942324" cy="738716"/>
          </a:xfrm>
          <a:prstGeom prst="rect">
            <a:avLst/>
          </a:prstGeom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E18AB94C-8839-C0AB-DBC9-1C23F7CFB180}"/>
              </a:ext>
            </a:extLst>
          </p:cNvPr>
          <p:cNvSpPr/>
          <p:nvPr/>
        </p:nvSpPr>
        <p:spPr>
          <a:xfrm>
            <a:off x="4487517" y="1681712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39B34E09-19BC-36C6-D395-1C783CAEC7D9}"/>
              </a:ext>
            </a:extLst>
          </p:cNvPr>
          <p:cNvSpPr/>
          <p:nvPr/>
        </p:nvSpPr>
        <p:spPr>
          <a:xfrm>
            <a:off x="6794393" y="1675158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3" name="Picture 42" descr="A picture containing footwear&#10;&#10;Description automatically generated">
            <a:extLst>
              <a:ext uri="{FF2B5EF4-FFF2-40B4-BE49-F238E27FC236}">
                <a16:creationId xmlns:a16="http://schemas.microsoft.com/office/drawing/2014/main" id="{A47E9DC9-D482-35DB-6E2C-F15779322A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69" y="2671993"/>
            <a:ext cx="942324" cy="738716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ECCCC83B-BAF5-732B-791A-375D7AC7E6A2}"/>
              </a:ext>
            </a:extLst>
          </p:cNvPr>
          <p:cNvSpPr/>
          <p:nvPr/>
        </p:nvSpPr>
        <p:spPr>
          <a:xfrm>
            <a:off x="4487517" y="281552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FB63EF8F-3D4F-7BE5-1011-C2FAC42A23A3}"/>
              </a:ext>
            </a:extLst>
          </p:cNvPr>
          <p:cNvSpPr/>
          <p:nvPr/>
        </p:nvSpPr>
        <p:spPr>
          <a:xfrm>
            <a:off x="6794393" y="288655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45" descr="A picture containing footwear&#10;&#10;Description automatically generated">
            <a:extLst>
              <a:ext uri="{FF2B5EF4-FFF2-40B4-BE49-F238E27FC236}">
                <a16:creationId xmlns:a16="http://schemas.microsoft.com/office/drawing/2014/main" id="{1D2C1E7C-BA6A-B92B-09D8-2B1AFE6D72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69" y="3789031"/>
            <a:ext cx="942324" cy="738716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AFAE43B1-6B43-A6C7-4C95-DED52E4FA40E}"/>
              </a:ext>
            </a:extLst>
          </p:cNvPr>
          <p:cNvSpPr/>
          <p:nvPr/>
        </p:nvSpPr>
        <p:spPr>
          <a:xfrm>
            <a:off x="4487517" y="3932558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EB2A5956-06B1-1AAE-2E3D-4827D2698F30}"/>
              </a:ext>
            </a:extLst>
          </p:cNvPr>
          <p:cNvSpPr/>
          <p:nvPr/>
        </p:nvSpPr>
        <p:spPr>
          <a:xfrm>
            <a:off x="6794393" y="4003588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9" name="Picture 48" descr="A picture containing footwear&#10;&#10;Description automatically generated">
            <a:extLst>
              <a:ext uri="{FF2B5EF4-FFF2-40B4-BE49-F238E27FC236}">
                <a16:creationId xmlns:a16="http://schemas.microsoft.com/office/drawing/2014/main" id="{32EC16CC-CF4A-7AFC-6711-6192B2E645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69" y="4725873"/>
            <a:ext cx="942324" cy="738716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8D2CFA69-4683-D116-0E4A-24DCBBABFEAA}"/>
              </a:ext>
            </a:extLst>
          </p:cNvPr>
          <p:cNvSpPr/>
          <p:nvPr/>
        </p:nvSpPr>
        <p:spPr>
          <a:xfrm>
            <a:off x="4487517" y="486940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3AE1DC9E-F9B0-7294-E968-23C634C7EE6F}"/>
              </a:ext>
            </a:extLst>
          </p:cNvPr>
          <p:cNvSpPr/>
          <p:nvPr/>
        </p:nvSpPr>
        <p:spPr>
          <a:xfrm>
            <a:off x="6794393" y="494043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3" name="Picture 5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C74259E8-AC38-3734-A76F-AF21FB2F16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58" y="1522146"/>
            <a:ext cx="744549" cy="771240"/>
          </a:xfrm>
          <a:prstGeom prst="rect">
            <a:avLst/>
          </a:prstGeom>
        </p:spPr>
      </p:pic>
      <p:pic>
        <p:nvPicPr>
          <p:cNvPr id="55" name="Picture 54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EFB85B0C-35D1-1CB4-6B5C-DD25E86D5B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57" y="2724485"/>
            <a:ext cx="744549" cy="775008"/>
          </a:xfrm>
          <a:prstGeom prst="rect">
            <a:avLst/>
          </a:prstGeom>
        </p:spPr>
      </p:pic>
      <p:pic>
        <p:nvPicPr>
          <p:cNvPr id="57" name="Picture 56" descr="A picture containing person, dressed&#10;&#10;Description automatically generated">
            <a:extLst>
              <a:ext uri="{FF2B5EF4-FFF2-40B4-BE49-F238E27FC236}">
                <a16:creationId xmlns:a16="http://schemas.microsoft.com/office/drawing/2014/main" id="{78A1F65D-504B-6EFD-DBE3-2BCBF47296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57" y="3788103"/>
            <a:ext cx="744549" cy="775008"/>
          </a:xfrm>
          <a:prstGeom prst="rect">
            <a:avLst/>
          </a:prstGeom>
        </p:spPr>
      </p:pic>
      <p:pic>
        <p:nvPicPr>
          <p:cNvPr id="59" name="Picture 58" descr="A person with blonde hair&#10;&#10;Description automatically generated with medium confidence">
            <a:extLst>
              <a:ext uri="{FF2B5EF4-FFF2-40B4-BE49-F238E27FC236}">
                <a16:creationId xmlns:a16="http://schemas.microsoft.com/office/drawing/2014/main" id="{14CE44D7-B9BA-D22D-34EE-03BADC6EA6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57" y="4788827"/>
            <a:ext cx="744549" cy="77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7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4" grpId="0" animBg="1"/>
      <p:bldP spid="45" grpId="0" animBg="1"/>
      <p:bldP spid="47" grpId="0" animBg="1"/>
      <p:bldP spid="48" grpId="0" animBg="1"/>
      <p:bldP spid="50" grpId="0" animBg="1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sz="6000" b="1" dirty="0"/>
              <a:t>NBA Draft Hash Function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75277" y="1416452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18AB94C-8839-C0AB-DBC9-1C23F7CFB180}"/>
              </a:ext>
            </a:extLst>
          </p:cNvPr>
          <p:cNvSpPr/>
          <p:nvPr/>
        </p:nvSpPr>
        <p:spPr>
          <a:xfrm>
            <a:off x="4500866" y="2042133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39B34E09-19BC-36C6-D395-1C783CAEC7D9}"/>
              </a:ext>
            </a:extLst>
          </p:cNvPr>
          <p:cNvSpPr/>
          <p:nvPr/>
        </p:nvSpPr>
        <p:spPr>
          <a:xfrm>
            <a:off x="6807742" y="2035579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ECCCC83B-BAF5-732B-791A-375D7AC7E6A2}"/>
              </a:ext>
            </a:extLst>
          </p:cNvPr>
          <p:cNvSpPr/>
          <p:nvPr/>
        </p:nvSpPr>
        <p:spPr>
          <a:xfrm>
            <a:off x="4500866" y="3175941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FB63EF8F-3D4F-7BE5-1011-C2FAC42A23A3}"/>
              </a:ext>
            </a:extLst>
          </p:cNvPr>
          <p:cNvSpPr/>
          <p:nvPr/>
        </p:nvSpPr>
        <p:spPr>
          <a:xfrm>
            <a:off x="6807742" y="3246971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AFAE43B1-6B43-A6C7-4C95-DED52E4FA40E}"/>
              </a:ext>
            </a:extLst>
          </p:cNvPr>
          <p:cNvSpPr/>
          <p:nvPr/>
        </p:nvSpPr>
        <p:spPr>
          <a:xfrm>
            <a:off x="4500866" y="4292979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EB2A5956-06B1-1AAE-2E3D-4827D2698F30}"/>
              </a:ext>
            </a:extLst>
          </p:cNvPr>
          <p:cNvSpPr/>
          <p:nvPr/>
        </p:nvSpPr>
        <p:spPr>
          <a:xfrm>
            <a:off x="6807742" y="4364009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E5840CC-EF70-8F3E-1E13-213BBAD0C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24" y="1896412"/>
            <a:ext cx="1040968" cy="74354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7411BE68-69C0-6016-9471-1B6E63099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24" y="3065481"/>
            <a:ext cx="1040968" cy="743549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27650FEE-CE75-9238-C7C1-655A30035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865" y="4234550"/>
            <a:ext cx="1040968" cy="743549"/>
          </a:xfrm>
          <a:prstGeom prst="rect">
            <a:avLst/>
          </a:prstGeom>
        </p:spPr>
      </p:pic>
      <p:pic>
        <p:nvPicPr>
          <p:cNvPr id="11" name="Picture 1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609CDBB-A63C-0749-D58C-D936D0939F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186" y="1820957"/>
            <a:ext cx="843789" cy="826296"/>
          </a:xfrm>
          <a:prstGeom prst="rect">
            <a:avLst/>
          </a:prstGeom>
        </p:spPr>
      </p:pic>
      <p:pic>
        <p:nvPicPr>
          <p:cNvPr id="13" name="Picture 12" descr="A person wearing a yellow jersey&#10;&#10;Description automatically generated with low confidence">
            <a:extLst>
              <a:ext uri="{FF2B5EF4-FFF2-40B4-BE49-F238E27FC236}">
                <a16:creationId xmlns:a16="http://schemas.microsoft.com/office/drawing/2014/main" id="{93D4DDC4-FB35-A083-E8BE-8B47F6153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186" y="2982734"/>
            <a:ext cx="858574" cy="826296"/>
          </a:xfrm>
          <a:prstGeom prst="rect">
            <a:avLst/>
          </a:prstGeom>
        </p:spPr>
      </p:pic>
      <p:pic>
        <p:nvPicPr>
          <p:cNvPr id="15" name="Picture 14" descr="A person holding a basketball&#10;&#10;Description automatically generated with low confidence">
            <a:extLst>
              <a:ext uri="{FF2B5EF4-FFF2-40B4-BE49-F238E27FC236}">
                <a16:creationId xmlns:a16="http://schemas.microsoft.com/office/drawing/2014/main" id="{C53B1DEE-8E0D-95C8-467B-670A8D7F6C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93" y="4119669"/>
            <a:ext cx="851182" cy="840640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1341E016-440E-842D-F8E4-EF08EF6B99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32" y="1820957"/>
            <a:ext cx="822624" cy="826296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1E606B5F-7C5A-183B-09EC-7279B46392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649" y="3045808"/>
            <a:ext cx="872013" cy="749499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CC3FDD79-22A6-4DE3-9B71-C3A5051EFE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708" y="4227811"/>
            <a:ext cx="1659689" cy="9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4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4" grpId="0" animBg="1"/>
      <p:bldP spid="45" grpId="0" animBg="1"/>
      <p:bldP spid="47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1560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/>
              <a:t>S</a:t>
            </a:r>
            <a:r>
              <a:rPr lang="en-US" sz="3000" b="0" i="0" dirty="0">
                <a:effectLst/>
              </a:rPr>
              <a:t>tores elements in key-value pairs where,</a:t>
            </a:r>
          </a:p>
          <a:p>
            <a:pPr algn="l"/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Key</a:t>
            </a:r>
            <a:endParaRPr lang="en-US" sz="3000" b="0" i="0" dirty="0">
              <a:effectLst/>
            </a:endParaRPr>
          </a:p>
          <a:p>
            <a:pPr algn="l"/>
            <a:r>
              <a:rPr lang="en-US" sz="3000" dirty="0"/>
              <a:t>U</a:t>
            </a:r>
            <a:r>
              <a:rPr lang="en-US" sz="3000" b="0" i="0" dirty="0">
                <a:effectLst/>
              </a:rPr>
              <a:t>nique string/integer that is used for indexing/retrieving values.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Value</a:t>
            </a:r>
            <a:r>
              <a:rPr lang="en-US" sz="3000" b="0" i="0" dirty="0">
                <a:effectLst/>
              </a:rPr>
              <a:t> </a:t>
            </a:r>
          </a:p>
          <a:p>
            <a:pPr algn="l"/>
            <a:r>
              <a:rPr lang="en-US" sz="3000" dirty="0"/>
              <a:t>D</a:t>
            </a:r>
            <a:r>
              <a:rPr lang="en-US" sz="3000" b="0" i="0" dirty="0">
                <a:effectLst/>
              </a:rPr>
              <a:t>ata that are associated with keys.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22106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Key – Value Pairs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1560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9A370FC-3BEB-3A6F-1853-A3BC1EE2E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300248"/>
              </p:ext>
            </p:extLst>
          </p:nvPr>
        </p:nvGraphicFramePr>
        <p:xfrm>
          <a:off x="2032000" y="2027131"/>
          <a:ext cx="8128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5683184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4332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Song Title (Key)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Song Code (Value)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01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High hopes 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0000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346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This Love 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02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God’s Plan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4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Sugar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6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030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871197"/>
              </p:ext>
            </p:extLst>
          </p:nvPr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High Hopes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0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BD9DB2-0607-C376-FCA3-DE652AEF93C2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493AC1-ED1B-10A4-B8EB-4550DC69EE39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61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9" grpId="0"/>
      <p:bldP spid="40" grpId="0" animBg="1"/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498442"/>
              </p:ext>
            </p:extLst>
          </p:nvPr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This Love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1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E80F2-A103-F3C6-5BED-9768151F1A19}"/>
              </a:ext>
            </a:extLst>
          </p:cNvPr>
          <p:cNvSpPr txBox="1"/>
          <p:nvPr/>
        </p:nvSpPr>
        <p:spPr>
          <a:xfrm>
            <a:off x="4911079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1111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E4D0C8-5519-95EA-227C-967BF7093C8F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2CADB7-5E65-B522-49AD-BD513F84CFD1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66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0" grpId="0" animBg="1"/>
      <p:bldP spid="41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/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God’s Plan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2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E80F2-A103-F3C6-5BED-9768151F1A19}"/>
              </a:ext>
            </a:extLst>
          </p:cNvPr>
          <p:cNvSpPr txBox="1"/>
          <p:nvPr/>
        </p:nvSpPr>
        <p:spPr>
          <a:xfrm>
            <a:off x="4911079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467AB-9A52-B5A7-8EF9-BE7F3EFD4299}"/>
              </a:ext>
            </a:extLst>
          </p:cNvPr>
          <p:cNvSpPr txBox="1"/>
          <p:nvPr/>
        </p:nvSpPr>
        <p:spPr>
          <a:xfrm>
            <a:off x="6949775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2222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50DC69-2013-6685-8536-B4DFC314A20F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E33044-AAC8-087F-AC99-B9F9C1E388B0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18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0" grpId="0" animBg="1"/>
      <p:bldP spid="41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4400" b="1" dirty="0"/>
              <a:t>Finding a song in a </a:t>
            </a:r>
            <a:r>
              <a:rPr lang="en-PH" sz="4400" b="1" dirty="0" err="1"/>
              <a:t>videoke</a:t>
            </a:r>
            <a:r>
              <a:rPr lang="en-PH" sz="4400" b="1" dirty="0"/>
              <a:t> songbook</a:t>
            </a:r>
            <a:endParaRPr lang="en-PH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6" name="Picture 5" descr="A person singing into a microphone&#10;&#10;Description automatically generated with medium confidence">
            <a:extLst>
              <a:ext uri="{FF2B5EF4-FFF2-40B4-BE49-F238E27FC236}">
                <a16:creationId xmlns:a16="http://schemas.microsoft.com/office/drawing/2014/main" id="{EED1D60A-032F-8F48-617B-89B22859B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384" y="1615856"/>
            <a:ext cx="5861231" cy="396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39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/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Sugar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2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E80F2-A103-F3C6-5BED-9768151F1A19}"/>
              </a:ext>
            </a:extLst>
          </p:cNvPr>
          <p:cNvSpPr txBox="1"/>
          <p:nvPr/>
        </p:nvSpPr>
        <p:spPr>
          <a:xfrm>
            <a:off x="4911079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467AB-9A52-B5A7-8EF9-BE7F3EFD4299}"/>
              </a:ext>
            </a:extLst>
          </p:cNvPr>
          <p:cNvSpPr txBox="1"/>
          <p:nvPr/>
        </p:nvSpPr>
        <p:spPr>
          <a:xfrm>
            <a:off x="6949775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2222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ADD51-0F38-AA6C-F032-27E5A6A8A3B3}"/>
              </a:ext>
            </a:extLst>
          </p:cNvPr>
          <p:cNvSpPr txBox="1"/>
          <p:nvPr/>
        </p:nvSpPr>
        <p:spPr>
          <a:xfrm>
            <a:off x="9031962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3333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974FC5-D63B-37AF-D95A-A21ACC37AB91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D8EEAA-7CA5-A6B0-3F36-443232B7537E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761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0" grpId="0" animBg="1"/>
      <p:bldP spid="41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 Operations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1560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Insert</a:t>
            </a:r>
            <a:endParaRPr lang="en-US" sz="3000" b="0" i="0" dirty="0">
              <a:effectLst/>
            </a:endParaRPr>
          </a:p>
          <a:p>
            <a:pPr algn="l"/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Remove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Get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dirty="0"/>
              <a:t>Clear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08588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 Operations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A932000-8275-7DFB-CCD3-CA735059B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073525"/>
              </p:ext>
            </p:extLst>
          </p:nvPr>
        </p:nvGraphicFramePr>
        <p:xfrm>
          <a:off x="2032000" y="1823375"/>
          <a:ext cx="8128000" cy="1940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3393158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12673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11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Insert an 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73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Remove a specific 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048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Retrieves an 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747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Removes all items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408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58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4400" b="1" dirty="0"/>
              <a:t>Finding a song in a </a:t>
            </a:r>
            <a:r>
              <a:rPr lang="en-PH" sz="4400" b="1" dirty="0" err="1"/>
              <a:t>videoke</a:t>
            </a:r>
            <a:r>
              <a:rPr lang="en-PH" sz="4400" b="1" dirty="0"/>
              <a:t> songbook</a:t>
            </a:r>
            <a:endParaRPr lang="en-PH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8" name="Picture 7" descr="A hand holding a piece of paper&#10;&#10;Description automatically generated with low confidence">
            <a:extLst>
              <a:ext uri="{FF2B5EF4-FFF2-40B4-BE49-F238E27FC236}">
                <a16:creationId xmlns:a16="http://schemas.microsoft.com/office/drawing/2014/main" id="{1D686218-F73C-7B32-4FDD-091F286AF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83" y="1432680"/>
            <a:ext cx="5323520" cy="39926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0885A6-0F69-A911-486E-C00FDA392135}"/>
              </a:ext>
            </a:extLst>
          </p:cNvPr>
          <p:cNvSpPr txBox="1"/>
          <p:nvPr/>
        </p:nvSpPr>
        <p:spPr>
          <a:xfrm>
            <a:off x="6801634" y="1709803"/>
            <a:ext cx="4434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If the song book is unordered (the songs titles are not sorted from A-Z), we would be doing </a:t>
            </a:r>
            <a:r>
              <a:rPr lang="en-PH" b="1" dirty="0"/>
              <a:t>simple search</a:t>
            </a:r>
            <a:r>
              <a:rPr lang="en-PH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00C6C-066C-7911-D777-29C68CB3AA19}"/>
              </a:ext>
            </a:extLst>
          </p:cNvPr>
          <p:cNvSpPr txBox="1"/>
          <p:nvPr/>
        </p:nvSpPr>
        <p:spPr>
          <a:xfrm>
            <a:off x="6807900" y="3347354"/>
            <a:ext cx="356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If the song book is ordered, we can apply </a:t>
            </a:r>
            <a:r>
              <a:rPr lang="en-PH" b="1" dirty="0"/>
              <a:t>binary search.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707D7-CE13-DE6F-7C5C-F18B365D473F}"/>
              </a:ext>
            </a:extLst>
          </p:cNvPr>
          <p:cNvSpPr txBox="1"/>
          <p:nvPr/>
        </p:nvSpPr>
        <p:spPr>
          <a:xfrm>
            <a:off x="6795372" y="2665662"/>
            <a:ext cx="44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Simple search would take </a:t>
            </a:r>
            <a:r>
              <a:rPr lang="en-PH" b="1" dirty="0">
                <a:solidFill>
                  <a:srgbClr val="FF0000"/>
                </a:solidFill>
              </a:rPr>
              <a:t>linear time </a:t>
            </a:r>
            <a:r>
              <a:rPr lang="en-PH" b="1" i="1" dirty="0">
                <a:solidFill>
                  <a:srgbClr val="FF0000"/>
                </a:solidFill>
              </a:rPr>
              <a:t>O(n)</a:t>
            </a:r>
            <a:r>
              <a:rPr lang="en-PH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03006-A502-2FA2-B17E-5A30A8632E88}"/>
              </a:ext>
            </a:extLst>
          </p:cNvPr>
          <p:cNvSpPr txBox="1"/>
          <p:nvPr/>
        </p:nvSpPr>
        <p:spPr>
          <a:xfrm>
            <a:off x="6807900" y="4264102"/>
            <a:ext cx="496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Binary search would take </a:t>
            </a:r>
            <a:r>
              <a:rPr lang="en-PH" b="1" dirty="0">
                <a:solidFill>
                  <a:srgbClr val="FF0000"/>
                </a:solidFill>
              </a:rPr>
              <a:t>logarithmic time </a:t>
            </a:r>
            <a:r>
              <a:rPr lang="en-PH" b="1" i="1" dirty="0">
                <a:solidFill>
                  <a:srgbClr val="FF0000"/>
                </a:solidFill>
              </a:rPr>
              <a:t>O(log n)</a:t>
            </a:r>
          </a:p>
        </p:txBody>
      </p:sp>
    </p:spTree>
    <p:extLst>
      <p:ext uri="{BB962C8B-B14F-4D97-AF65-F5344CB8AC3E}">
        <p14:creationId xmlns:p14="http://schemas.microsoft.com/office/powerpoint/2010/main" val="64908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B4948C14-75FB-9829-3F3C-AF54799219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5197121"/>
                  </p:ext>
                </p:extLst>
              </p:nvPr>
            </p:nvGraphicFramePr>
            <p:xfrm>
              <a:off x="2031999" y="2321021"/>
              <a:ext cx="8127999" cy="3134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13948501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4352336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147796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600" b="1" dirty="0"/>
                            <a:t>Search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Number of Songs</a:t>
                          </a:r>
                          <a:endParaRPr lang="en-PH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Time</a:t>
                          </a:r>
                          <a:endParaRPr lang="en-PH" b="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5861590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Search </a:t>
                          </a:r>
                          <a:r>
                            <a:rPr lang="en-PH" b="0" i="1" dirty="0"/>
                            <a:t>O(n)</a:t>
                          </a:r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0967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1.66 minutes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381718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16.6 minutes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8838279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  <a:p>
                          <a:pPr algn="ctr"/>
                          <a:endParaRPr lang="en-PH" dirty="0"/>
                        </a:p>
                        <a:p>
                          <a:pPr algn="ctr"/>
                          <a:r>
                            <a:rPr lang="en-PH" dirty="0"/>
                            <a:t>Binary Search </a:t>
                          </a:r>
                          <a:r>
                            <a:rPr lang="en-PH" b="0" i="1" dirty="0"/>
                            <a:t>O(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P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b="0" i="1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P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PH" b="0" i="1" dirty="0"/>
                            <a:t> (n))</a:t>
                          </a:r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e>
                                </m:d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=7</m:t>
                                </m:r>
                              </m:oMath>
                            </m:oMathPara>
                          </a14:m>
                          <a:endParaRPr lang="en-PH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1 second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02396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</m:d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PH" sz="15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1 second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920385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</m:d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=14</m:t>
                                </m:r>
                              </m:oMath>
                            </m:oMathPara>
                          </a14:m>
                          <a:endParaRPr lang="en-PH" sz="15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 2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40919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B4948C14-75FB-9829-3F3C-AF54799219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5197121"/>
                  </p:ext>
                </p:extLst>
              </p:nvPr>
            </p:nvGraphicFramePr>
            <p:xfrm>
              <a:off x="2031999" y="2321021"/>
              <a:ext cx="8127999" cy="3134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13948501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4352336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147796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600" b="1" dirty="0"/>
                            <a:t>Search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Number of Songs</a:t>
                          </a:r>
                          <a:endParaRPr lang="en-PH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Time</a:t>
                          </a:r>
                          <a:endParaRPr lang="en-PH" b="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5861590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Search </a:t>
                          </a:r>
                          <a:r>
                            <a:rPr lang="en-PH" b="0" i="1" dirty="0"/>
                            <a:t>O(n)</a:t>
                          </a:r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096749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1.66 minutes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3817186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16.6 minutes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8838279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25" t="-184153" r="-200225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50" t="-552459" r="-10067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1 second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02396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50" t="-652459" r="-10067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1 second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920385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50" t="-752459" r="-10067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 2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40919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3B146C38-A85A-8474-F74E-31038EBB5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US" sz="5000" b="1" i="0" dirty="0">
                <a:effectLst/>
              </a:rPr>
              <a:t>Linear time vs Logarithmic time</a:t>
            </a:r>
            <a:endParaRPr lang="en-PH" sz="5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A7AB71-90AB-13C6-1388-A57A70382BBA}"/>
              </a:ext>
            </a:extLst>
          </p:cNvPr>
          <p:cNvSpPr txBox="1"/>
          <p:nvPr/>
        </p:nvSpPr>
        <p:spPr>
          <a:xfrm>
            <a:off x="3338706" y="1549973"/>
            <a:ext cx="5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Suppose you could browse through </a:t>
            </a:r>
            <a:r>
              <a:rPr lang="en-PH" b="1" dirty="0"/>
              <a:t>10 songs per second.</a:t>
            </a:r>
          </a:p>
        </p:txBody>
      </p:sp>
    </p:spTree>
    <p:extLst>
      <p:ext uri="{BB962C8B-B14F-4D97-AF65-F5344CB8AC3E}">
        <p14:creationId xmlns:p14="http://schemas.microsoft.com/office/powerpoint/2010/main" val="284704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0843"/>
            <a:ext cx="9144000" cy="1092895"/>
          </a:xfrm>
        </p:spPr>
        <p:txBody>
          <a:bodyPr>
            <a:normAutofit/>
          </a:bodyPr>
          <a:lstStyle/>
          <a:p>
            <a:r>
              <a:rPr lang="en-US" sz="6000" b="1" i="0" dirty="0">
                <a:effectLst/>
              </a:rPr>
              <a:t>Can we do a faster search?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0C37A-5F70-0ACB-7131-8ABC7F7A073E}"/>
              </a:ext>
            </a:extLst>
          </p:cNvPr>
          <p:cNvSpPr txBox="1">
            <a:spLocks/>
          </p:cNvSpPr>
          <p:nvPr/>
        </p:nvSpPr>
        <p:spPr>
          <a:xfrm>
            <a:off x="5121579" y="3904989"/>
            <a:ext cx="1948841" cy="9679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rgbClr val="00B050"/>
                </a:solidFill>
              </a:rPr>
              <a:t>Yes!</a:t>
            </a:r>
            <a:endParaRPr lang="en-PH" sz="8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4400" b="1" dirty="0"/>
              <a:t>Faster than binary search</a:t>
            </a:r>
            <a:endParaRPr lang="en-PH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EE94B-DB6E-0A68-4740-56593D7D0F16}"/>
              </a:ext>
            </a:extLst>
          </p:cNvPr>
          <p:cNvSpPr txBox="1"/>
          <p:nvPr/>
        </p:nvSpPr>
        <p:spPr>
          <a:xfrm>
            <a:off x="6979083" y="3282791"/>
            <a:ext cx="392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You noticed that your friend does not even use the song book to search for a song. Your friend knows the song code instantly!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8185D6-5B84-6EAC-38E8-E189A3647916}"/>
              </a:ext>
            </a:extLst>
          </p:cNvPr>
          <p:cNvSpPr txBox="1"/>
          <p:nvPr/>
        </p:nvSpPr>
        <p:spPr>
          <a:xfrm>
            <a:off x="6979083" y="2292580"/>
            <a:ext cx="3926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Your friend has already sung 10 songs while you and your other friends are still searching for a song.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98046-54ED-7F39-2DA7-21C43E0B3223}"/>
              </a:ext>
            </a:extLst>
          </p:cNvPr>
          <p:cNvSpPr txBox="1"/>
          <p:nvPr/>
        </p:nvSpPr>
        <p:spPr>
          <a:xfrm>
            <a:off x="6979084" y="1559489"/>
            <a:ext cx="3926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You noticed your friend always has the microphone singing all night.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115ACA-AEA7-E1A7-115C-5A60A3F08CFE}"/>
              </a:ext>
            </a:extLst>
          </p:cNvPr>
          <p:cNvSpPr txBox="1"/>
          <p:nvPr/>
        </p:nvSpPr>
        <p:spPr>
          <a:xfrm>
            <a:off x="6979083" y="4460923"/>
            <a:ext cx="3926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What is the search method your friend is using?</a:t>
            </a:r>
          </a:p>
        </p:txBody>
      </p:sp>
      <p:pic>
        <p:nvPicPr>
          <p:cNvPr id="9" name="Picture 8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60D5B431-A2F9-B1DE-B224-DE6049B16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35" y="1671478"/>
            <a:ext cx="3840422" cy="343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3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Search in constant time 0(1)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716066"/>
            <a:ext cx="9144000" cy="36963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</a:endParaRPr>
          </a:p>
          <a:p>
            <a:pPr algn="l"/>
            <a:endParaRPr lang="en-US" sz="30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Your </a:t>
            </a:r>
            <a:r>
              <a:rPr lang="en-US" sz="3000" i="0" dirty="0">
                <a:effectLst/>
              </a:rPr>
              <a:t>friend told you that he memorized all the song titles and song codes in the song book.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Your friend is even faster than binary search.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Your friend can search for a song in </a:t>
            </a:r>
            <a:r>
              <a:rPr lang="en-US" sz="3000" b="1" dirty="0"/>
              <a:t>constant time O(1).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64373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B4948C14-75FB-9829-3F3C-AF54799219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2253699"/>
                  </p:ext>
                </p:extLst>
              </p:nvPr>
            </p:nvGraphicFramePr>
            <p:xfrm>
              <a:off x="2032000" y="1500566"/>
              <a:ext cx="8127999" cy="4246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13948501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4352336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147796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600" b="1" dirty="0"/>
                            <a:t>Search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Number of Songs</a:t>
                          </a:r>
                          <a:endParaRPr lang="en-PH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Time</a:t>
                          </a:r>
                          <a:endParaRPr lang="en-PH" b="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5861590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Search </a:t>
                          </a:r>
                          <a:r>
                            <a:rPr lang="en-PH" b="0" i="1" dirty="0"/>
                            <a:t>O(n)</a:t>
                          </a:r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0967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1.66 minutes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381718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16.6 minutes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8838279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  <a:p>
                          <a:pPr algn="ctr"/>
                          <a:endParaRPr lang="en-PH" dirty="0"/>
                        </a:p>
                        <a:p>
                          <a:pPr algn="ctr"/>
                          <a:r>
                            <a:rPr lang="en-PH" dirty="0"/>
                            <a:t>Binary Search </a:t>
                          </a:r>
                          <a:r>
                            <a:rPr lang="en-PH" b="0" i="1" dirty="0"/>
                            <a:t>O(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P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b="0" i="1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P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PH" b="0" i="1" dirty="0"/>
                            <a:t> (n))</a:t>
                          </a:r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e>
                                </m:d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=7</m:t>
                                </m:r>
                              </m:oMath>
                            </m:oMathPara>
                          </a14:m>
                          <a:endParaRPr lang="en-PH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02396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</m:d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PH" sz="15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920385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</m:d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=14</m:t>
                                </m:r>
                              </m:oMath>
                            </m:oMathPara>
                          </a14:m>
                          <a:endParaRPr lang="en-PH" sz="15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 2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409196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  <a:p>
                          <a:pPr algn="ctr"/>
                          <a:r>
                            <a:rPr lang="en-PH" dirty="0"/>
                            <a:t>Instant Search </a:t>
                          </a:r>
                          <a:r>
                            <a:rPr lang="en-PH" i="1" dirty="0"/>
                            <a:t>0(1)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500" b="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Instant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431166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500" b="0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Instant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300821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500" b="0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Instant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4014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B4948C14-75FB-9829-3F3C-AF54799219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2253699"/>
                  </p:ext>
                </p:extLst>
              </p:nvPr>
            </p:nvGraphicFramePr>
            <p:xfrm>
              <a:off x="2032000" y="1500566"/>
              <a:ext cx="8127999" cy="4246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13948501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4352336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147796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600" b="1" dirty="0"/>
                            <a:t>Search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Number of Songs</a:t>
                          </a:r>
                          <a:endParaRPr lang="en-PH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Time</a:t>
                          </a:r>
                          <a:endParaRPr lang="en-PH" b="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5861590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Search </a:t>
                          </a:r>
                          <a:r>
                            <a:rPr lang="en-PH" b="0" i="1" dirty="0"/>
                            <a:t>O(n)</a:t>
                          </a:r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096749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1.66 minutes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3817186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16.6 minutes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8838279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25" t="-185165" r="-200225" b="-1087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50" t="-552459" r="-100676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02396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50" t="-652459" r="-10067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920385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50" t="-765000" r="-100676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 2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409196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  <a:p>
                          <a:pPr algn="ctr"/>
                          <a:r>
                            <a:rPr lang="en-PH" dirty="0"/>
                            <a:t>Instant Search </a:t>
                          </a:r>
                          <a:r>
                            <a:rPr lang="en-PH" i="1" dirty="0"/>
                            <a:t>0(1)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500" b="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Instant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431166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500" b="0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Instant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300821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500" b="0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Instant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40141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3B146C38-A85A-8474-F74E-31038EBB5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Search in constant time 0(1)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325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0843"/>
            <a:ext cx="9144000" cy="1092895"/>
          </a:xfrm>
        </p:spPr>
        <p:txBody>
          <a:bodyPr>
            <a:normAutofit/>
          </a:bodyPr>
          <a:lstStyle/>
          <a:p>
            <a:r>
              <a:rPr lang="en-US" b="1" dirty="0"/>
              <a:t>How to do instant </a:t>
            </a:r>
            <a:r>
              <a:rPr lang="en-US" sz="6000" b="1" i="0" dirty="0">
                <a:effectLst/>
              </a:rPr>
              <a:t>search?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0C37A-5F70-0ACB-7131-8ABC7F7A073E}"/>
              </a:ext>
            </a:extLst>
          </p:cNvPr>
          <p:cNvSpPr txBox="1">
            <a:spLocks/>
          </p:cNvSpPr>
          <p:nvPr/>
        </p:nvSpPr>
        <p:spPr>
          <a:xfrm>
            <a:off x="3246328" y="3615923"/>
            <a:ext cx="5699343" cy="9679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000" b="1" dirty="0">
                <a:solidFill>
                  <a:srgbClr val="00B050"/>
                </a:solidFill>
              </a:rPr>
              <a:t>Hashing!</a:t>
            </a:r>
            <a:endParaRPr lang="en-PH" sz="7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6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873E06-30D5-46FE-9258-BBD94AB9D8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14D8B5-4A6F-41C5-8F9D-988CA082D58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90699A4-74D4-4497-82DB-C77F9916D7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1029</TotalTime>
  <Words>1298</Words>
  <Application>Microsoft Macintosh PowerPoint</Application>
  <PresentationFormat>Widescreen</PresentationFormat>
  <Paragraphs>325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Charter</vt:lpstr>
      <vt:lpstr>Wingdings</vt:lpstr>
      <vt:lpstr>Office Theme</vt:lpstr>
      <vt:lpstr>Hash Table</vt:lpstr>
      <vt:lpstr>Finding a song in a videoke songbook</vt:lpstr>
      <vt:lpstr>Finding a song in a videoke songbook</vt:lpstr>
      <vt:lpstr>Linear time vs Logarithmic time</vt:lpstr>
      <vt:lpstr>Can we do a faster search?</vt:lpstr>
      <vt:lpstr>Faster than binary search</vt:lpstr>
      <vt:lpstr>Search in constant time 0(1)</vt:lpstr>
      <vt:lpstr>Search in constant time 0(1)</vt:lpstr>
      <vt:lpstr>How to do instant search?</vt:lpstr>
      <vt:lpstr>Hashing</vt:lpstr>
      <vt:lpstr>Hash Function</vt:lpstr>
      <vt:lpstr>Hashing</vt:lpstr>
      <vt:lpstr>Sorting Hat Hash Function</vt:lpstr>
      <vt:lpstr>NBA Draft Hash Function</vt:lpstr>
      <vt:lpstr>Hash table</vt:lpstr>
      <vt:lpstr>Key – Value Pairs</vt:lpstr>
      <vt:lpstr>Hash table</vt:lpstr>
      <vt:lpstr>Hash table</vt:lpstr>
      <vt:lpstr>Hash table</vt:lpstr>
      <vt:lpstr>Hash table</vt:lpstr>
      <vt:lpstr>Hash table Operations</vt:lpstr>
      <vt:lpstr>Hash table Operations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68</cp:revision>
  <dcterms:created xsi:type="dcterms:W3CDTF">2022-05-11T03:47:05Z</dcterms:created>
  <dcterms:modified xsi:type="dcterms:W3CDTF">2023-09-18T02:48:15Z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